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97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929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0410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740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016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09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420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06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377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70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11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429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87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2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244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541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3092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5" name="Dikdörtgen 4"/>
          <p:cNvSpPr/>
          <p:nvPr/>
        </p:nvSpPr>
        <p:spPr>
          <a:xfrm>
            <a:off x="781396" y="1970116"/>
            <a:ext cx="9085811" cy="3416320"/>
          </a:xfrm>
          <a:prstGeom prst="rect">
            <a:avLst/>
          </a:prstGeom>
        </p:spPr>
        <p:txBody>
          <a:bodyPr wrap="square">
            <a:spAutoFit/>
          </a:bodyPr>
          <a:lstStyle/>
          <a:p>
            <a:r>
              <a:rPr lang="tr-TR" dirty="0"/>
              <a:t>Türkiye’deki çocuk giyim sektörü, hazır giyim endüstrisinin önemli bir alt dalı olarak son </a:t>
            </a:r>
            <a:r>
              <a:rPr lang="tr-TR" dirty="0" smtClean="0"/>
              <a:t>yıllarda</a:t>
            </a:r>
          </a:p>
          <a:p>
            <a:r>
              <a:rPr lang="tr-TR" dirty="0" smtClean="0"/>
              <a:t>dikkate </a:t>
            </a:r>
            <a:r>
              <a:rPr lang="tr-TR" dirty="0"/>
              <a:t>değer bir büyüme göstermektedir. Özellikle bebek ve çocuk giyim </a:t>
            </a:r>
            <a:r>
              <a:rPr lang="tr-TR" dirty="0" err="1"/>
              <a:t>segmenti</a:t>
            </a:r>
            <a:r>
              <a:rPr lang="tr-TR" dirty="0"/>
              <a:t>, yetişkin hazır </a:t>
            </a:r>
            <a:endParaRPr lang="tr-TR" dirty="0" smtClean="0"/>
          </a:p>
          <a:p>
            <a:r>
              <a:rPr lang="tr-TR" dirty="0" smtClean="0"/>
              <a:t>giyime </a:t>
            </a:r>
            <a:r>
              <a:rPr lang="tr-TR" dirty="0"/>
              <a:t>oranla %50 daha fazla büyüme kaydetmiştir. ￼Pazar Büyüklüğü ve İhracat:2021 yılında </a:t>
            </a:r>
            <a:endParaRPr lang="tr-TR" dirty="0" smtClean="0"/>
          </a:p>
          <a:p>
            <a:r>
              <a:rPr lang="tr-TR" dirty="0" smtClean="0"/>
              <a:t>Türkiye’nin </a:t>
            </a:r>
            <a:r>
              <a:rPr lang="tr-TR" dirty="0"/>
              <a:t>bebek giyim ihracatı, 2019 yılına göre %3,37 artarak 293,3 milyon dolara ulaşmıştır. Bu </a:t>
            </a:r>
            <a:endParaRPr lang="tr-TR" dirty="0" smtClean="0"/>
          </a:p>
          <a:p>
            <a:r>
              <a:rPr lang="tr-TR" dirty="0" smtClean="0"/>
              <a:t>performansla </a:t>
            </a:r>
            <a:r>
              <a:rPr lang="tr-TR" dirty="0"/>
              <a:t>Türkiye, dünya bebek hazır giyim ihracatında 8. sırada yer almaktadır. ￼ Ayrıca, 2022 yılında hazır giyim ihracatında en fazla ihracat yapılan ilk 20 ülke arasında en fazla ihracat artışı sağlanan ülke Ukrayna olmuştur. Anılan ülkeye 2022 yılında %111,05 artış ile 428,2 milyon dolar hazır giyim ihracatı gerçekleştirilmiştir. ￼</a:t>
            </a:r>
            <a:endParaRPr lang="tr-TR" dirty="0"/>
          </a:p>
        </p:txBody>
      </p:sp>
    </p:spTree>
    <p:extLst>
      <p:ext uri="{BB962C8B-B14F-4D97-AF65-F5344CB8AC3E}">
        <p14:creationId xmlns:p14="http://schemas.microsoft.com/office/powerpoint/2010/main" val="91428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781396" y="2183674"/>
            <a:ext cx="8620298" cy="1477328"/>
          </a:xfrm>
          <a:prstGeom prst="rect">
            <a:avLst/>
          </a:prstGeom>
        </p:spPr>
        <p:txBody>
          <a:bodyPr wrap="square">
            <a:spAutoFit/>
          </a:bodyPr>
          <a:lstStyle/>
          <a:p>
            <a:r>
              <a:rPr lang="tr-TR" dirty="0"/>
              <a:t>6. Kolay Giyilip </a:t>
            </a:r>
            <a:r>
              <a:rPr lang="tr-TR" dirty="0" err="1"/>
              <a:t>Çıkarılabilirlik:Özellikle</a:t>
            </a:r>
            <a:r>
              <a:rPr lang="tr-TR" dirty="0"/>
              <a:t> bebekler ve küçük çocuklar için, kıyafetlerin kolay giyilip çıkarılabilmesi önemlidir. Geniş yakalar, çıtçıtlar veya esnek kumaşlar bu konuda yardımcı olur. ￼Bu detaylara dikkat ederek seçilen kıyafetler, çocukların günlük yaşamlarında hem rahat hem de güvenli bir deneyim sunar.</a:t>
            </a:r>
            <a:endParaRPr lang="tr-TR" dirty="0"/>
          </a:p>
        </p:txBody>
      </p:sp>
    </p:spTree>
    <p:extLst>
      <p:ext uri="{BB962C8B-B14F-4D97-AF65-F5344CB8AC3E}">
        <p14:creationId xmlns:p14="http://schemas.microsoft.com/office/powerpoint/2010/main" val="90961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a:t>BENETTON :</a:t>
            </a:r>
            <a:endParaRPr lang="tr-TR" dirty="0"/>
          </a:p>
          <a:p>
            <a:r>
              <a:rPr lang="tr-TR" dirty="0"/>
              <a:t>Erkek Çocuk</a:t>
            </a:r>
          </a:p>
          <a:p>
            <a:r>
              <a:rPr lang="tr-TR" dirty="0"/>
              <a:t>Erkek Çocuk  Alt Giyim</a:t>
            </a:r>
          </a:p>
          <a:p>
            <a:r>
              <a:rPr lang="tr-TR" dirty="0" smtClean="0">
                <a:solidFill>
                  <a:srgbClr val="FF0000"/>
                </a:solidFill>
              </a:rPr>
              <a:t>Denim </a:t>
            </a:r>
            <a:r>
              <a:rPr lang="tr-TR" dirty="0">
                <a:solidFill>
                  <a:srgbClr val="FF0000"/>
                </a:solidFill>
              </a:rPr>
              <a:t>Pantolon.</a:t>
            </a:r>
          </a:p>
          <a:p>
            <a:r>
              <a:rPr lang="tr-TR" b="1" dirty="0"/>
              <a:t>6-11 Yaş Gurubu:</a:t>
            </a:r>
            <a:endParaRPr lang="tr-TR" dirty="0"/>
          </a:p>
          <a:p>
            <a:r>
              <a:rPr lang="tr-TR" dirty="0"/>
              <a:t>6 yaş  </a:t>
            </a:r>
          </a:p>
          <a:p>
            <a:r>
              <a:rPr lang="tr-TR" b="1" dirty="0"/>
              <a:t>Satış Fiyatı </a:t>
            </a:r>
            <a:endParaRPr lang="tr-TR" dirty="0"/>
          </a:p>
          <a:p>
            <a:r>
              <a:rPr lang="tr-TR" dirty="0"/>
              <a:t>2099 TL</a:t>
            </a:r>
          </a:p>
          <a:p>
            <a:endParaRPr lang="tr-TR" dirty="0"/>
          </a:p>
        </p:txBody>
      </p:sp>
      <p:pic>
        <p:nvPicPr>
          <p:cNvPr id="5" name="Resim 4" descr="Benetton Erkek Çocuk Denim Arka Cebi Logolu Yırtıklı Dört Cepli Denim Pantol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038" y="1268731"/>
            <a:ext cx="3723409" cy="4500302"/>
          </a:xfrm>
          <a:prstGeom prst="rect">
            <a:avLst/>
          </a:prstGeom>
          <a:noFill/>
          <a:ln>
            <a:noFill/>
          </a:ln>
        </p:spPr>
      </p:pic>
      <p:sp>
        <p:nvSpPr>
          <p:cNvPr id="3" name="Dikdörtgen 2"/>
          <p:cNvSpPr/>
          <p:nvPr/>
        </p:nvSpPr>
        <p:spPr>
          <a:xfrm>
            <a:off x="856903" y="1142977"/>
            <a:ext cx="6096000" cy="646331"/>
          </a:xfrm>
          <a:prstGeom prst="rect">
            <a:avLst/>
          </a:prstGeom>
        </p:spPr>
        <p:txBody>
          <a:bodyPr>
            <a:spAutoFit/>
          </a:bodyPr>
          <a:lstStyle/>
          <a:p>
            <a:r>
              <a:rPr lang="tr-TR" b="1" dirty="0"/>
              <a:t>BENETTON: </a:t>
            </a:r>
            <a:r>
              <a:rPr lang="tr-TR" dirty="0"/>
              <a:t>Erkek Çocuk  Alt Giyim</a:t>
            </a:r>
            <a:br>
              <a:rPr lang="tr-TR" dirty="0"/>
            </a:br>
            <a:r>
              <a:rPr lang="tr-TR" dirty="0"/>
              <a:t> Denim Pantolon</a:t>
            </a:r>
          </a:p>
        </p:txBody>
      </p:sp>
    </p:spTree>
    <p:extLst>
      <p:ext uri="{BB962C8B-B14F-4D97-AF65-F5344CB8AC3E}">
        <p14:creationId xmlns:p14="http://schemas.microsoft.com/office/powerpoint/2010/main" val="1767239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a:t>PANÇO:</a:t>
            </a:r>
            <a:endParaRPr lang="tr-TR" dirty="0"/>
          </a:p>
          <a:p>
            <a:r>
              <a:rPr lang="tr-TR" dirty="0"/>
              <a:t>Erkek Bebek</a:t>
            </a:r>
          </a:p>
          <a:p>
            <a:r>
              <a:rPr lang="tr-TR" dirty="0"/>
              <a:t>Erkek Bebek Üst Giyim</a:t>
            </a:r>
          </a:p>
          <a:p>
            <a:r>
              <a:rPr lang="tr-TR" dirty="0"/>
              <a:t> </a:t>
            </a:r>
            <a:r>
              <a:rPr lang="tr-TR" dirty="0">
                <a:solidFill>
                  <a:srgbClr val="FF0000"/>
                </a:solidFill>
              </a:rPr>
              <a:t>Basic Oxford Gömlek.</a:t>
            </a:r>
          </a:p>
          <a:p>
            <a:r>
              <a:rPr lang="tr-TR" b="1" dirty="0"/>
              <a:t>1-5 Yaş Gurubu:</a:t>
            </a:r>
            <a:endParaRPr lang="tr-TR" dirty="0"/>
          </a:p>
          <a:p>
            <a:r>
              <a:rPr lang="tr-TR" dirty="0"/>
              <a:t>4 yaş  </a:t>
            </a:r>
          </a:p>
          <a:p>
            <a:r>
              <a:rPr lang="tr-TR" b="1" dirty="0"/>
              <a:t>Satış Fiyatı </a:t>
            </a:r>
            <a:endParaRPr lang="tr-TR" dirty="0"/>
          </a:p>
          <a:p>
            <a:r>
              <a:rPr lang="tr-TR" dirty="0"/>
              <a:t>895 TL</a:t>
            </a:r>
          </a:p>
          <a:p>
            <a:endParaRPr lang="tr-TR" dirty="0"/>
          </a:p>
        </p:txBody>
      </p:sp>
      <p:sp>
        <p:nvSpPr>
          <p:cNvPr id="3" name="Dikdörtgen 2"/>
          <p:cNvSpPr/>
          <p:nvPr/>
        </p:nvSpPr>
        <p:spPr>
          <a:xfrm>
            <a:off x="856903" y="1142977"/>
            <a:ext cx="6096000" cy="646331"/>
          </a:xfrm>
          <a:prstGeom prst="rect">
            <a:avLst/>
          </a:prstGeom>
        </p:spPr>
        <p:txBody>
          <a:bodyPr>
            <a:spAutoFit/>
          </a:bodyPr>
          <a:lstStyle/>
          <a:p>
            <a:r>
              <a:rPr lang="tr-TR" b="1" dirty="0"/>
              <a:t>PANÇO:</a:t>
            </a:r>
            <a:r>
              <a:rPr lang="tr-TR" dirty="0"/>
              <a:t>Erkek Bebek Üst Giyim</a:t>
            </a:r>
            <a:br>
              <a:rPr lang="tr-TR" dirty="0"/>
            </a:br>
            <a:r>
              <a:rPr lang="tr-TR" dirty="0"/>
              <a:t> Basic Oxford Gömlek</a:t>
            </a:r>
          </a:p>
        </p:txBody>
      </p:sp>
      <p:pic>
        <p:nvPicPr>
          <p:cNvPr id="7" name="Resim 6" descr="C:\Users\MODA_B~1\AppData\Local\Temp\{344AA237-6E51-4116-B9A3-CE69EC0D9089}.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7858" y="1515648"/>
            <a:ext cx="3155647" cy="4536017"/>
          </a:xfrm>
          <a:prstGeom prst="rect">
            <a:avLst/>
          </a:prstGeom>
          <a:noFill/>
          <a:ln>
            <a:noFill/>
          </a:ln>
        </p:spPr>
      </p:pic>
    </p:spTree>
    <p:extLst>
      <p:ext uri="{BB962C8B-B14F-4D97-AF65-F5344CB8AC3E}">
        <p14:creationId xmlns:p14="http://schemas.microsoft.com/office/powerpoint/2010/main" val="14656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a:t>BENETTON :</a:t>
            </a:r>
          </a:p>
          <a:p>
            <a:r>
              <a:rPr lang="tr-TR" dirty="0"/>
              <a:t>Kız Çocuk</a:t>
            </a:r>
          </a:p>
          <a:p>
            <a:r>
              <a:rPr lang="tr-TR" dirty="0"/>
              <a:t>Kız Çocuk  Alt Giyim</a:t>
            </a:r>
          </a:p>
          <a:p>
            <a:r>
              <a:rPr lang="tr-TR" dirty="0">
                <a:solidFill>
                  <a:srgbClr val="FF0000"/>
                </a:solidFill>
              </a:rPr>
              <a:t>Denim Gümüş Pantolon.</a:t>
            </a:r>
          </a:p>
          <a:p>
            <a:r>
              <a:rPr lang="tr-TR" dirty="0"/>
              <a:t>6-11 Yaş Gurubu:</a:t>
            </a:r>
          </a:p>
          <a:p>
            <a:r>
              <a:rPr lang="tr-TR" dirty="0"/>
              <a:t>6 yaş  </a:t>
            </a:r>
          </a:p>
          <a:p>
            <a:r>
              <a:rPr lang="tr-TR" dirty="0"/>
              <a:t>Satış Fiyatı </a:t>
            </a:r>
          </a:p>
          <a:p>
            <a:r>
              <a:rPr lang="tr-TR" dirty="0"/>
              <a:t>2699 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a:t>BENETTON: </a:t>
            </a:r>
            <a:r>
              <a:rPr lang="tr-TR" dirty="0"/>
              <a:t>Kız Çocuk  Alt Giyim Denim Pantolon</a:t>
            </a:r>
            <a:endParaRPr lang="tr-TR" dirty="0"/>
          </a:p>
        </p:txBody>
      </p:sp>
      <p:pic>
        <p:nvPicPr>
          <p:cNvPr id="8" name="İçerik Yer Tutucusu 3" descr="Benetton Kız Çocuk Gümüş Arkası Logo Detaylı Kullanılmış Efektli Kıvrık Paça Pantolon"/>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4436" y="1512967"/>
            <a:ext cx="3488575" cy="3714995"/>
          </a:xfrm>
          <a:prstGeom prst="rect">
            <a:avLst/>
          </a:prstGeom>
          <a:noFill/>
          <a:ln>
            <a:noFill/>
          </a:ln>
        </p:spPr>
      </p:pic>
    </p:spTree>
    <p:extLst>
      <p:ext uri="{BB962C8B-B14F-4D97-AF65-F5344CB8AC3E}">
        <p14:creationId xmlns:p14="http://schemas.microsoft.com/office/powerpoint/2010/main" val="3367422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a:t>BENETTON :</a:t>
            </a:r>
          </a:p>
          <a:p>
            <a:r>
              <a:rPr lang="tr-TR" dirty="0"/>
              <a:t>Kız Çocuk</a:t>
            </a:r>
          </a:p>
          <a:p>
            <a:r>
              <a:rPr lang="tr-TR" dirty="0"/>
              <a:t>Kız Çocuk  </a:t>
            </a:r>
            <a:r>
              <a:rPr lang="tr-TR" dirty="0" smtClean="0"/>
              <a:t>Üst </a:t>
            </a:r>
            <a:r>
              <a:rPr lang="tr-TR" dirty="0"/>
              <a:t>Giyim</a:t>
            </a:r>
          </a:p>
          <a:p>
            <a:r>
              <a:rPr lang="tr-TR" dirty="0" smtClean="0">
                <a:solidFill>
                  <a:srgbClr val="FF0000"/>
                </a:solidFill>
              </a:rPr>
              <a:t>Elbise</a:t>
            </a:r>
            <a:endParaRPr lang="tr-TR" dirty="0">
              <a:solidFill>
                <a:srgbClr val="FF0000"/>
              </a:solidFill>
            </a:endParaRPr>
          </a:p>
          <a:p>
            <a:r>
              <a:rPr lang="tr-TR" dirty="0" smtClean="0"/>
              <a:t>1-5 </a:t>
            </a:r>
            <a:r>
              <a:rPr lang="tr-TR" dirty="0"/>
              <a:t>Yaş Gurubu:</a:t>
            </a:r>
          </a:p>
          <a:p>
            <a:r>
              <a:rPr lang="tr-TR" dirty="0" smtClean="0"/>
              <a:t>4 </a:t>
            </a:r>
            <a:r>
              <a:rPr lang="tr-TR" dirty="0"/>
              <a:t>yaş  </a:t>
            </a:r>
          </a:p>
          <a:p>
            <a:r>
              <a:rPr lang="tr-TR" dirty="0"/>
              <a:t>Satış Fiyatı </a:t>
            </a:r>
          </a:p>
          <a:p>
            <a:r>
              <a:rPr lang="tr-TR" dirty="0" smtClean="0"/>
              <a:t>1999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a:t>BENETTON: </a:t>
            </a:r>
            <a:r>
              <a:rPr lang="tr-TR" dirty="0"/>
              <a:t>Kız Çocuk  </a:t>
            </a:r>
            <a:r>
              <a:rPr lang="tr-TR" dirty="0" smtClean="0"/>
              <a:t>Üst Giyim Elbise</a:t>
            </a:r>
            <a:endParaRPr lang="tr-TR" dirty="0"/>
          </a:p>
        </p:txBody>
      </p:sp>
      <p:pic>
        <p:nvPicPr>
          <p:cNvPr id="7" name="İçerik Yer Tutucusu 3" descr="Benetton Kız Çocuk Bej Cep ve Düğme Detaylı Reglan Kol Bisiklet Yaka Elbis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5739" y="1871157"/>
            <a:ext cx="3128356" cy="3299359"/>
          </a:xfrm>
          <a:prstGeom prst="rect">
            <a:avLst/>
          </a:prstGeom>
          <a:noFill/>
          <a:ln>
            <a:noFill/>
          </a:ln>
        </p:spPr>
      </p:pic>
    </p:spTree>
    <p:extLst>
      <p:ext uri="{BB962C8B-B14F-4D97-AF65-F5344CB8AC3E}">
        <p14:creationId xmlns:p14="http://schemas.microsoft.com/office/powerpoint/2010/main" val="383987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a:t>BENETTON :</a:t>
            </a:r>
          </a:p>
          <a:p>
            <a:r>
              <a:rPr lang="tr-TR" dirty="0" smtClean="0"/>
              <a:t>Erkek </a:t>
            </a:r>
            <a:r>
              <a:rPr lang="tr-TR" dirty="0"/>
              <a:t>Çocuk</a:t>
            </a:r>
          </a:p>
          <a:p>
            <a:r>
              <a:rPr lang="tr-TR" dirty="0" smtClean="0"/>
              <a:t>Erkek </a:t>
            </a:r>
            <a:r>
              <a:rPr lang="tr-TR" dirty="0"/>
              <a:t>Çocuk  </a:t>
            </a:r>
            <a:r>
              <a:rPr lang="tr-TR" dirty="0" smtClean="0"/>
              <a:t>Üst </a:t>
            </a:r>
            <a:r>
              <a:rPr lang="tr-TR" dirty="0"/>
              <a:t>Giyim</a:t>
            </a:r>
          </a:p>
          <a:p>
            <a:r>
              <a:rPr lang="tr-TR" dirty="0" smtClean="0">
                <a:solidFill>
                  <a:srgbClr val="FF0000"/>
                </a:solidFill>
              </a:rPr>
              <a:t>Yağmurluk</a:t>
            </a:r>
            <a:endParaRPr lang="tr-TR" dirty="0">
              <a:solidFill>
                <a:srgbClr val="FF0000"/>
              </a:solidFill>
            </a:endParaRPr>
          </a:p>
          <a:p>
            <a:r>
              <a:rPr lang="tr-TR" dirty="0" smtClean="0"/>
              <a:t>1-5 </a:t>
            </a:r>
            <a:r>
              <a:rPr lang="tr-TR" dirty="0"/>
              <a:t>Yaş Gurubu:</a:t>
            </a:r>
          </a:p>
          <a:p>
            <a:r>
              <a:rPr lang="tr-TR" dirty="0"/>
              <a:t>5</a:t>
            </a:r>
            <a:r>
              <a:rPr lang="tr-TR" dirty="0" smtClean="0"/>
              <a:t> </a:t>
            </a:r>
            <a:r>
              <a:rPr lang="tr-TR" dirty="0"/>
              <a:t>yaş  </a:t>
            </a:r>
          </a:p>
          <a:p>
            <a:r>
              <a:rPr lang="tr-TR" dirty="0"/>
              <a:t>Satış Fiyatı </a:t>
            </a:r>
          </a:p>
          <a:p>
            <a:r>
              <a:rPr lang="tr-TR" dirty="0" smtClean="0"/>
              <a:t>1999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a:t>BENETTON: </a:t>
            </a:r>
            <a:r>
              <a:rPr lang="tr-TR" dirty="0" smtClean="0"/>
              <a:t>Erkek </a:t>
            </a:r>
            <a:r>
              <a:rPr lang="tr-TR" dirty="0"/>
              <a:t>Çocuk  </a:t>
            </a:r>
            <a:r>
              <a:rPr lang="tr-TR" dirty="0" smtClean="0"/>
              <a:t>Üst Giyim Elbise</a:t>
            </a:r>
            <a:endParaRPr lang="tr-TR" dirty="0"/>
          </a:p>
        </p:txBody>
      </p:sp>
      <p:pic>
        <p:nvPicPr>
          <p:cNvPr id="8" name="İçerik Yer Tutucusu 3" descr="Benetton Erkek Çocuk Saks Mavi Mix Logo İşlemeli Yağmurluk"/>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1" y="2133684"/>
            <a:ext cx="2962102" cy="3133104"/>
          </a:xfrm>
          <a:prstGeom prst="rect">
            <a:avLst/>
          </a:prstGeom>
          <a:noFill/>
          <a:ln>
            <a:noFill/>
          </a:ln>
        </p:spPr>
      </p:pic>
    </p:spTree>
    <p:extLst>
      <p:ext uri="{BB962C8B-B14F-4D97-AF65-F5344CB8AC3E}">
        <p14:creationId xmlns:p14="http://schemas.microsoft.com/office/powerpoint/2010/main" val="3263683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a:t>BENETTON :</a:t>
            </a:r>
          </a:p>
          <a:p>
            <a:r>
              <a:rPr lang="tr-TR" dirty="0" smtClean="0"/>
              <a:t>Erkek </a:t>
            </a:r>
            <a:r>
              <a:rPr lang="tr-TR" dirty="0"/>
              <a:t>Çocuk</a:t>
            </a:r>
          </a:p>
          <a:p>
            <a:r>
              <a:rPr lang="tr-TR" dirty="0" smtClean="0"/>
              <a:t>Erkek </a:t>
            </a:r>
            <a:r>
              <a:rPr lang="tr-TR" dirty="0"/>
              <a:t>Çocuk  </a:t>
            </a:r>
            <a:r>
              <a:rPr lang="tr-TR" dirty="0" smtClean="0"/>
              <a:t>Üst </a:t>
            </a:r>
            <a:r>
              <a:rPr lang="tr-TR" dirty="0"/>
              <a:t>Giyim</a:t>
            </a:r>
          </a:p>
          <a:p>
            <a:r>
              <a:rPr lang="tr-TR" dirty="0" smtClean="0">
                <a:solidFill>
                  <a:srgbClr val="FF0000"/>
                </a:solidFill>
              </a:rPr>
              <a:t>Kapüşonlu Gömlek</a:t>
            </a:r>
            <a:endParaRPr lang="tr-TR" dirty="0">
              <a:solidFill>
                <a:srgbClr val="FF0000"/>
              </a:solidFill>
            </a:endParaRPr>
          </a:p>
          <a:p>
            <a:r>
              <a:rPr lang="tr-TR" dirty="0" smtClean="0"/>
              <a:t>6-11 </a:t>
            </a:r>
            <a:r>
              <a:rPr lang="tr-TR" dirty="0"/>
              <a:t>Yaş Gurubu:</a:t>
            </a:r>
          </a:p>
          <a:p>
            <a:r>
              <a:rPr lang="tr-TR" dirty="0" smtClean="0"/>
              <a:t>6 </a:t>
            </a:r>
            <a:r>
              <a:rPr lang="tr-TR" dirty="0"/>
              <a:t>yaş  </a:t>
            </a:r>
          </a:p>
          <a:p>
            <a:r>
              <a:rPr lang="tr-TR" dirty="0"/>
              <a:t>Satış Fiyatı </a:t>
            </a:r>
          </a:p>
          <a:p>
            <a:r>
              <a:rPr lang="tr-TR" dirty="0" smtClean="0"/>
              <a:t>2199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a:t>BENETTON: </a:t>
            </a:r>
            <a:r>
              <a:rPr lang="tr-TR" dirty="0" smtClean="0"/>
              <a:t>Erkek </a:t>
            </a:r>
            <a:r>
              <a:rPr lang="tr-TR" dirty="0"/>
              <a:t>Çocuk  </a:t>
            </a:r>
            <a:r>
              <a:rPr lang="tr-TR" dirty="0" smtClean="0"/>
              <a:t>Üst Giyim Elbise</a:t>
            </a:r>
            <a:endParaRPr lang="tr-TR" dirty="0"/>
          </a:p>
        </p:txBody>
      </p:sp>
      <p:pic>
        <p:nvPicPr>
          <p:cNvPr id="7" name="İçerik Yer Tutucusu 6" descr="Benetton Erkek Çocuk Kırmızı Mix Renk Detaylı Kapüşonlu Uzun Kollu Gömlek"/>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4205" y="1757510"/>
            <a:ext cx="3286298" cy="3448988"/>
          </a:xfrm>
          <a:prstGeom prst="rect">
            <a:avLst/>
          </a:prstGeom>
          <a:noFill/>
          <a:ln>
            <a:noFill/>
          </a:ln>
        </p:spPr>
      </p:pic>
    </p:spTree>
    <p:extLst>
      <p:ext uri="{BB962C8B-B14F-4D97-AF65-F5344CB8AC3E}">
        <p14:creationId xmlns:p14="http://schemas.microsoft.com/office/powerpoint/2010/main" val="3215172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a:t>BENETTON :</a:t>
            </a:r>
          </a:p>
          <a:p>
            <a:r>
              <a:rPr lang="tr-TR" dirty="0" smtClean="0"/>
              <a:t>Erkek </a:t>
            </a:r>
            <a:r>
              <a:rPr lang="tr-TR" dirty="0"/>
              <a:t>Çocuk</a:t>
            </a:r>
          </a:p>
          <a:p>
            <a:r>
              <a:rPr lang="tr-TR" dirty="0" smtClean="0"/>
              <a:t>Erkek </a:t>
            </a:r>
            <a:r>
              <a:rPr lang="tr-TR" dirty="0"/>
              <a:t>Çocuk  </a:t>
            </a:r>
            <a:r>
              <a:rPr lang="tr-TR" dirty="0" smtClean="0"/>
              <a:t>Üst </a:t>
            </a:r>
            <a:r>
              <a:rPr lang="tr-TR" dirty="0"/>
              <a:t>Giyim</a:t>
            </a:r>
          </a:p>
          <a:p>
            <a:r>
              <a:rPr lang="tr-TR" dirty="0" err="1" smtClean="0"/>
              <a:t>Sweatshirt</a:t>
            </a:r>
            <a:endParaRPr lang="tr-TR" dirty="0"/>
          </a:p>
          <a:p>
            <a:r>
              <a:rPr lang="tr-TR" dirty="0" smtClean="0"/>
              <a:t>1-5 </a:t>
            </a:r>
            <a:r>
              <a:rPr lang="tr-TR" dirty="0"/>
              <a:t>Yaş Gurubu:</a:t>
            </a:r>
          </a:p>
          <a:p>
            <a:r>
              <a:rPr lang="tr-TR" dirty="0" smtClean="0"/>
              <a:t> 5 yaş </a:t>
            </a:r>
            <a:r>
              <a:rPr lang="tr-TR" dirty="0"/>
              <a:t> </a:t>
            </a:r>
          </a:p>
          <a:p>
            <a:r>
              <a:rPr lang="tr-TR" dirty="0"/>
              <a:t>Satış Fiyatı </a:t>
            </a:r>
          </a:p>
          <a:p>
            <a:r>
              <a:rPr lang="tr-TR" dirty="0" smtClean="0"/>
              <a:t>1499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a:t>BENETTON: </a:t>
            </a:r>
            <a:r>
              <a:rPr lang="tr-TR" dirty="0" smtClean="0"/>
              <a:t>Erkek </a:t>
            </a:r>
            <a:r>
              <a:rPr lang="tr-TR" dirty="0"/>
              <a:t>Çocuk  </a:t>
            </a:r>
            <a:r>
              <a:rPr lang="tr-TR" dirty="0" smtClean="0"/>
              <a:t>Üst Giyim Elbise</a:t>
            </a:r>
            <a:endParaRPr lang="tr-TR" dirty="0"/>
          </a:p>
        </p:txBody>
      </p:sp>
      <p:pic>
        <p:nvPicPr>
          <p:cNvPr id="8" name="İçerik Yer Tutucusu 3" descr="Benetton Erkek Çocuk Gri Melanj Önü İşlemeli Kolu Yama Detaylı Kapüşonlu Sweatshirt"/>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341" y="1663340"/>
            <a:ext cx="3726873" cy="3615242"/>
          </a:xfrm>
          <a:prstGeom prst="rect">
            <a:avLst/>
          </a:prstGeom>
          <a:noFill/>
          <a:ln>
            <a:noFill/>
          </a:ln>
        </p:spPr>
      </p:pic>
    </p:spTree>
    <p:extLst>
      <p:ext uri="{BB962C8B-B14F-4D97-AF65-F5344CB8AC3E}">
        <p14:creationId xmlns:p14="http://schemas.microsoft.com/office/powerpoint/2010/main" val="492231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smtClean="0"/>
              <a:t>PANÇO </a:t>
            </a:r>
            <a:r>
              <a:rPr lang="tr-TR" b="1" dirty="0"/>
              <a:t>:</a:t>
            </a:r>
          </a:p>
          <a:p>
            <a:r>
              <a:rPr lang="tr-TR" dirty="0" smtClean="0"/>
              <a:t>Erkek </a:t>
            </a:r>
            <a:r>
              <a:rPr lang="tr-TR" dirty="0"/>
              <a:t>Çocuk</a:t>
            </a:r>
          </a:p>
          <a:p>
            <a:r>
              <a:rPr lang="tr-TR" dirty="0" smtClean="0"/>
              <a:t>Erkek </a:t>
            </a:r>
            <a:r>
              <a:rPr lang="tr-TR" dirty="0"/>
              <a:t>Çocuk  </a:t>
            </a:r>
            <a:r>
              <a:rPr lang="tr-TR" dirty="0" smtClean="0"/>
              <a:t>Üst </a:t>
            </a:r>
            <a:r>
              <a:rPr lang="tr-TR" dirty="0"/>
              <a:t>Giyim</a:t>
            </a:r>
          </a:p>
          <a:p>
            <a:r>
              <a:rPr lang="tr-TR" dirty="0" err="1" smtClean="0">
                <a:solidFill>
                  <a:srgbClr val="FF0000"/>
                </a:solidFill>
              </a:rPr>
              <a:t>Sweatshirt</a:t>
            </a:r>
            <a:endParaRPr lang="tr-TR" dirty="0">
              <a:solidFill>
                <a:srgbClr val="FF0000"/>
              </a:solidFill>
            </a:endParaRPr>
          </a:p>
          <a:p>
            <a:r>
              <a:rPr lang="tr-TR" dirty="0" smtClean="0"/>
              <a:t>6-11 </a:t>
            </a:r>
            <a:r>
              <a:rPr lang="tr-TR" dirty="0"/>
              <a:t>Yaş Gurubu:</a:t>
            </a:r>
          </a:p>
          <a:p>
            <a:r>
              <a:rPr lang="tr-TR" dirty="0"/>
              <a:t>7</a:t>
            </a:r>
            <a:r>
              <a:rPr lang="tr-TR" dirty="0" smtClean="0"/>
              <a:t> yaş </a:t>
            </a:r>
            <a:r>
              <a:rPr lang="tr-TR" dirty="0"/>
              <a:t> </a:t>
            </a:r>
          </a:p>
          <a:p>
            <a:r>
              <a:rPr lang="tr-TR" dirty="0"/>
              <a:t>Satış Fiyatı </a:t>
            </a:r>
          </a:p>
          <a:p>
            <a:r>
              <a:rPr lang="tr-TR" dirty="0" smtClean="0"/>
              <a:t>949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PANÇO: </a:t>
            </a:r>
            <a:r>
              <a:rPr lang="tr-TR" dirty="0" smtClean="0"/>
              <a:t>Erkek </a:t>
            </a:r>
            <a:r>
              <a:rPr lang="tr-TR" dirty="0"/>
              <a:t>Çocuk  </a:t>
            </a:r>
            <a:r>
              <a:rPr lang="tr-TR" dirty="0" smtClean="0"/>
              <a:t>Üst Giyim Elbise</a:t>
            </a:r>
            <a:endParaRPr lang="tr-TR" dirty="0"/>
          </a:p>
        </p:txBody>
      </p:sp>
      <p:pic>
        <p:nvPicPr>
          <p:cNvPr id="7" name="İçerik Yer Tutucusu 4" descr="C:\Users\MODA_B~1\AppData\Local\Temp\{F32BE925-A4DC-4FF9-856A-5AE2C6D9C29B}.tmp"/>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3912" y="1593653"/>
            <a:ext cx="2597784" cy="3901060"/>
          </a:xfrm>
          <a:prstGeom prst="rect">
            <a:avLst/>
          </a:prstGeom>
          <a:noFill/>
          <a:ln>
            <a:noFill/>
          </a:ln>
        </p:spPr>
      </p:pic>
    </p:spTree>
    <p:extLst>
      <p:ext uri="{BB962C8B-B14F-4D97-AF65-F5344CB8AC3E}">
        <p14:creationId xmlns:p14="http://schemas.microsoft.com/office/powerpoint/2010/main" val="2253972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smtClean="0"/>
              <a:t>PANÇO </a:t>
            </a:r>
            <a:r>
              <a:rPr lang="tr-TR" b="1" dirty="0"/>
              <a:t>:</a:t>
            </a:r>
          </a:p>
          <a:p>
            <a:r>
              <a:rPr lang="tr-TR" dirty="0" smtClean="0"/>
              <a:t>Kız Bebek</a:t>
            </a:r>
            <a:endParaRPr lang="tr-TR" dirty="0"/>
          </a:p>
          <a:p>
            <a:r>
              <a:rPr lang="tr-TR" dirty="0" smtClean="0"/>
              <a:t>Kız Bebek  Üst </a:t>
            </a:r>
            <a:r>
              <a:rPr lang="tr-TR" dirty="0"/>
              <a:t>Giyim</a:t>
            </a:r>
          </a:p>
          <a:p>
            <a:r>
              <a:rPr lang="tr-TR" dirty="0">
                <a:solidFill>
                  <a:srgbClr val="FF0000"/>
                </a:solidFill>
              </a:rPr>
              <a:t>ikili Gri Takım </a:t>
            </a:r>
            <a:endParaRPr lang="tr-TR" dirty="0" smtClean="0">
              <a:solidFill>
                <a:srgbClr val="FF0000"/>
              </a:solidFill>
            </a:endParaRPr>
          </a:p>
          <a:p>
            <a:r>
              <a:rPr lang="tr-TR" dirty="0" smtClean="0"/>
              <a:t>1-5 </a:t>
            </a:r>
            <a:r>
              <a:rPr lang="tr-TR" dirty="0"/>
              <a:t>Yaş Gurubu:</a:t>
            </a:r>
          </a:p>
          <a:p>
            <a:r>
              <a:rPr lang="tr-TR" dirty="0" smtClean="0"/>
              <a:t>2 yaş </a:t>
            </a:r>
            <a:r>
              <a:rPr lang="tr-TR" dirty="0"/>
              <a:t> </a:t>
            </a:r>
          </a:p>
          <a:p>
            <a:r>
              <a:rPr lang="tr-TR" dirty="0"/>
              <a:t>Satış Fiyatı </a:t>
            </a:r>
          </a:p>
          <a:p>
            <a:r>
              <a:rPr lang="tr-TR" dirty="0" smtClean="0"/>
              <a:t>965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PANÇO: </a:t>
            </a:r>
            <a:r>
              <a:rPr lang="tr-TR" dirty="0" smtClean="0"/>
              <a:t>Kız Bebek  Üst Giyim ikili Gri </a:t>
            </a:r>
            <a:r>
              <a:rPr lang="tr-TR" dirty="0"/>
              <a:t>T</a:t>
            </a:r>
            <a:r>
              <a:rPr lang="tr-TR" dirty="0" smtClean="0"/>
              <a:t>akım</a:t>
            </a:r>
            <a:endParaRPr lang="tr-TR" dirty="0"/>
          </a:p>
        </p:txBody>
      </p:sp>
      <p:pic>
        <p:nvPicPr>
          <p:cNvPr id="8" name="İçerik Yer Tutucusu 3"/>
          <p:cNvPicPr>
            <a:picLocks noChangeAspect="1"/>
          </p:cNvPicPr>
          <p:nvPr/>
        </p:nvPicPr>
        <p:blipFill>
          <a:blip r:embed="rId2"/>
          <a:stretch>
            <a:fillRect/>
          </a:stretch>
        </p:blipFill>
        <p:spPr>
          <a:xfrm>
            <a:off x="5873314" y="1393363"/>
            <a:ext cx="3272971" cy="4267604"/>
          </a:xfrm>
          <a:prstGeom prst="rect">
            <a:avLst/>
          </a:prstGeom>
        </p:spPr>
      </p:pic>
    </p:spTree>
    <p:extLst>
      <p:ext uri="{BB962C8B-B14F-4D97-AF65-F5344CB8AC3E}">
        <p14:creationId xmlns:p14="http://schemas.microsoft.com/office/powerpoint/2010/main" val="284305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5" name="Dikdörtgen 4"/>
          <p:cNvSpPr/>
          <p:nvPr/>
        </p:nvSpPr>
        <p:spPr>
          <a:xfrm>
            <a:off x="781396" y="1970117"/>
            <a:ext cx="8919557" cy="2959330"/>
          </a:xfrm>
          <a:prstGeom prst="rect">
            <a:avLst/>
          </a:prstGeom>
        </p:spPr>
        <p:txBody>
          <a:bodyPr wrap="square">
            <a:spAutoFit/>
          </a:bodyPr>
          <a:lstStyle/>
          <a:p>
            <a:r>
              <a:rPr lang="tr-TR" dirty="0"/>
              <a:t>Tüketici Tercihleri ve </a:t>
            </a:r>
            <a:r>
              <a:rPr lang="tr-TR" dirty="0" err="1"/>
              <a:t>Eğilimler:Pandemi</a:t>
            </a:r>
            <a:r>
              <a:rPr lang="tr-TR" dirty="0"/>
              <a:t> süreciyle birlikte, ebeveynlerin çocukları için rahat, doğal ve sağlıklı ürünlere yönelimi artmıştır. Doğal </a:t>
            </a:r>
            <a:r>
              <a:rPr lang="tr-TR" dirty="0" err="1"/>
              <a:t>elyaflardan</a:t>
            </a:r>
            <a:r>
              <a:rPr lang="tr-TR" dirty="0"/>
              <a:t> üretilen giysiler, özellikle pamuk, keten ve kenevir gibi bitkisel liflerden yapılan ürünler, tercih edilmektedir. ￼ Ayrıca, adapte olabilen tasarımlar; örneğin, şapka, cep gibi aksesuarların takılıp çıkarılabildiği, düğme ya da fermuar aracılığıyla uzun ya da kısa kol olarak kullanılabilen, yelek takılıp çıkarılarak kalın ya da ince hale getirilebilen parçalar, tüketiciler tarafından daha fazla tercih edilmektedir. ￼Üretim ve Bölgesel </a:t>
            </a:r>
            <a:r>
              <a:rPr lang="tr-TR" dirty="0" err="1"/>
              <a:t>Dağılım:Türkiye’de</a:t>
            </a:r>
            <a:r>
              <a:rPr lang="tr-TR" dirty="0"/>
              <a:t> bebek ve çocuk giyim üretiminin büyük bir bölümü Bursa, İstanbul, Denizli ve İzmir’de yoğunlaşmıştır. Özellikle Bursa, sektörün üretim lideri konumundadır. </a:t>
            </a:r>
            <a:r>
              <a:rPr lang="tr-TR" dirty="0" smtClean="0"/>
              <a:t>￼</a:t>
            </a:r>
            <a:endParaRPr lang="tr-TR" dirty="0"/>
          </a:p>
        </p:txBody>
      </p:sp>
    </p:spTree>
    <p:extLst>
      <p:ext uri="{BB962C8B-B14F-4D97-AF65-F5344CB8AC3E}">
        <p14:creationId xmlns:p14="http://schemas.microsoft.com/office/powerpoint/2010/main" val="2959928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07575"/>
            <a:ext cx="4921135" cy="2585323"/>
          </a:xfrm>
          <a:prstGeom prst="rect">
            <a:avLst/>
          </a:prstGeom>
        </p:spPr>
        <p:txBody>
          <a:bodyPr wrap="square">
            <a:spAutoFit/>
          </a:bodyPr>
          <a:lstStyle/>
          <a:p>
            <a:r>
              <a:rPr lang="tr-TR" b="1" dirty="0" smtClean="0"/>
              <a:t>LCW </a:t>
            </a:r>
            <a:r>
              <a:rPr lang="tr-TR" b="1" dirty="0"/>
              <a:t>:</a:t>
            </a:r>
          </a:p>
          <a:p>
            <a:r>
              <a:rPr lang="tr-TR" dirty="0" smtClean="0"/>
              <a:t>Erkek Çocuk</a:t>
            </a:r>
            <a:endParaRPr lang="tr-TR" dirty="0"/>
          </a:p>
          <a:p>
            <a:r>
              <a:rPr lang="tr-TR" dirty="0"/>
              <a:t>Erkek </a:t>
            </a:r>
            <a:r>
              <a:rPr lang="tr-TR" dirty="0" smtClean="0"/>
              <a:t>Çocuk </a:t>
            </a:r>
          </a:p>
          <a:p>
            <a:r>
              <a:rPr lang="tr-TR" dirty="0" smtClean="0">
                <a:solidFill>
                  <a:srgbClr val="FF0000"/>
                </a:solidFill>
              </a:rPr>
              <a:t>Yelek</a:t>
            </a:r>
          </a:p>
          <a:p>
            <a:r>
              <a:rPr lang="tr-TR" dirty="0" smtClean="0"/>
              <a:t>6-11 </a:t>
            </a:r>
            <a:r>
              <a:rPr lang="tr-TR" dirty="0"/>
              <a:t>Yaş Gurubu:</a:t>
            </a:r>
          </a:p>
          <a:p>
            <a:r>
              <a:rPr lang="tr-TR" dirty="0"/>
              <a:t>6</a:t>
            </a:r>
            <a:r>
              <a:rPr lang="tr-TR" dirty="0" smtClean="0"/>
              <a:t> yaş </a:t>
            </a:r>
            <a:r>
              <a:rPr lang="tr-TR" dirty="0"/>
              <a:t> </a:t>
            </a:r>
          </a:p>
          <a:p>
            <a:r>
              <a:rPr lang="tr-TR" dirty="0"/>
              <a:t>Satış Fiyatı </a:t>
            </a:r>
          </a:p>
          <a:p>
            <a:r>
              <a:rPr lang="tr-TR" dirty="0" smtClean="0"/>
              <a:t>246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Erkek Çocuk Yelek</a:t>
            </a:r>
            <a:endParaRPr lang="tr-TR" dirty="0"/>
          </a:p>
        </p:txBody>
      </p:sp>
      <p:pic>
        <p:nvPicPr>
          <p:cNvPr id="7" name="Picture 4" descr="https://img-lcwaikiki.mncdn.com/mnpadding/1200/1600/ffffff/mpsellerportal/v0/img_093731280v0_e28d3df5-8aa1-4c4a-805d-acde620cbef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763" y="1793171"/>
            <a:ext cx="2626526" cy="350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32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err="1" smtClean="0">
                <a:solidFill>
                  <a:srgbClr val="FF0000"/>
                </a:solidFill>
              </a:rPr>
              <a:t>Peluş</a:t>
            </a:r>
            <a:r>
              <a:rPr lang="tr-TR" dirty="0" smtClean="0">
                <a:solidFill>
                  <a:srgbClr val="FF0000"/>
                </a:solidFill>
              </a:rPr>
              <a:t> Yelek</a:t>
            </a:r>
          </a:p>
          <a:p>
            <a:r>
              <a:rPr lang="tr-TR" dirty="0" smtClean="0"/>
              <a:t>1-5 </a:t>
            </a:r>
            <a:r>
              <a:rPr lang="tr-TR" dirty="0"/>
              <a:t>Yaş Gurubu:</a:t>
            </a:r>
          </a:p>
          <a:p>
            <a:r>
              <a:rPr lang="tr-TR" dirty="0"/>
              <a:t>3</a:t>
            </a:r>
            <a:r>
              <a:rPr lang="tr-TR" dirty="0" smtClean="0"/>
              <a:t> yaş </a:t>
            </a:r>
            <a:r>
              <a:rPr lang="tr-TR" dirty="0"/>
              <a:t> </a:t>
            </a:r>
          </a:p>
          <a:p>
            <a:r>
              <a:rPr lang="tr-TR" dirty="0"/>
              <a:t>Satış Fiyatı </a:t>
            </a:r>
          </a:p>
          <a:p>
            <a:r>
              <a:rPr lang="tr-TR" dirty="0" smtClean="0"/>
              <a:t>479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Üst Giyim</a:t>
            </a:r>
            <a:endParaRPr lang="tr-TR" dirty="0"/>
          </a:p>
        </p:txBody>
      </p:sp>
      <p:pic>
        <p:nvPicPr>
          <p:cNvPr id="8" name="Picture 6" descr="https://img-lcwaikiki.mncdn.com/mnpadding/1200/1600/ffffff/mpsellerportal/v0/img_051939414v0_fa2fddd3-3249-4728-a46b-024767a99b6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0858" y="1443240"/>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42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Şort Etek</a:t>
            </a:r>
          </a:p>
          <a:p>
            <a:r>
              <a:rPr lang="tr-TR" dirty="0"/>
              <a:t>1</a:t>
            </a:r>
            <a:r>
              <a:rPr lang="tr-TR" dirty="0" smtClean="0"/>
              <a:t>-5 </a:t>
            </a:r>
            <a:r>
              <a:rPr lang="tr-TR" dirty="0"/>
              <a:t>Yaş Gurubu:</a:t>
            </a:r>
          </a:p>
          <a:p>
            <a:r>
              <a:rPr lang="tr-TR" dirty="0" smtClean="0"/>
              <a:t>2 yaş </a:t>
            </a:r>
            <a:r>
              <a:rPr lang="tr-TR" dirty="0"/>
              <a:t> </a:t>
            </a:r>
          </a:p>
          <a:p>
            <a:r>
              <a:rPr lang="tr-TR" dirty="0"/>
              <a:t>Satış Fiyatı </a:t>
            </a:r>
          </a:p>
          <a:p>
            <a:r>
              <a:rPr lang="tr-TR" dirty="0" smtClean="0"/>
              <a:t>399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Alt Giyim</a:t>
            </a:r>
            <a:endParaRPr lang="tr-TR" dirty="0"/>
          </a:p>
        </p:txBody>
      </p:sp>
      <p:pic>
        <p:nvPicPr>
          <p:cNvPr id="7" name="Picture 2" descr="LCW Kids Fuşya Beli Lastikli Kız Çocuk Şort Etek ve Külotlu Çorap 2'li Takı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7412" y="1327643"/>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936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Elbise</a:t>
            </a:r>
          </a:p>
          <a:p>
            <a:r>
              <a:rPr lang="tr-TR" dirty="0"/>
              <a:t>1</a:t>
            </a:r>
            <a:r>
              <a:rPr lang="tr-TR" dirty="0" smtClean="0"/>
              <a:t>-5 </a:t>
            </a:r>
            <a:r>
              <a:rPr lang="tr-TR" dirty="0"/>
              <a:t>Yaş Gurubu:</a:t>
            </a:r>
          </a:p>
          <a:p>
            <a:r>
              <a:rPr lang="tr-TR" dirty="0"/>
              <a:t>3</a:t>
            </a:r>
            <a:r>
              <a:rPr lang="tr-TR" dirty="0" smtClean="0"/>
              <a:t> yaş </a:t>
            </a:r>
            <a:r>
              <a:rPr lang="tr-TR" dirty="0"/>
              <a:t> </a:t>
            </a:r>
          </a:p>
          <a:p>
            <a:r>
              <a:rPr lang="tr-TR" dirty="0"/>
              <a:t>Satış Fiyatı </a:t>
            </a:r>
          </a:p>
          <a:p>
            <a:r>
              <a:rPr lang="tr-TR" dirty="0" smtClean="0"/>
              <a:t>499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Üst Giyim</a:t>
            </a:r>
            <a:endParaRPr lang="tr-TR" dirty="0"/>
          </a:p>
        </p:txBody>
      </p:sp>
      <p:pic>
        <p:nvPicPr>
          <p:cNvPr id="8" name="Picture 2" descr="https://img-lcwaikiki.mncdn.com/mnpadding/600/800/ffffff/pim/productimages/20242/7367414/v1/l_20242-w4ds81z1-hjy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144" y="1693127"/>
            <a:ext cx="2682857" cy="357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013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Etek</a:t>
            </a:r>
          </a:p>
          <a:p>
            <a:r>
              <a:rPr lang="tr-TR" dirty="0"/>
              <a:t>1</a:t>
            </a:r>
            <a:r>
              <a:rPr lang="tr-TR" dirty="0" smtClean="0"/>
              <a:t>-5 </a:t>
            </a:r>
            <a:r>
              <a:rPr lang="tr-TR" dirty="0"/>
              <a:t>Yaş Gurubu:</a:t>
            </a:r>
          </a:p>
          <a:p>
            <a:r>
              <a:rPr lang="tr-TR" dirty="0"/>
              <a:t>3</a:t>
            </a:r>
            <a:r>
              <a:rPr lang="tr-TR" dirty="0" smtClean="0"/>
              <a:t> yaş </a:t>
            </a:r>
            <a:r>
              <a:rPr lang="tr-TR" dirty="0"/>
              <a:t> </a:t>
            </a:r>
          </a:p>
          <a:p>
            <a:r>
              <a:rPr lang="tr-TR" dirty="0"/>
              <a:t>Satış Fiyatı </a:t>
            </a:r>
          </a:p>
          <a:p>
            <a:r>
              <a:rPr lang="tr-TR" dirty="0" smtClean="0"/>
              <a:t>499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Alt Giyim</a:t>
            </a:r>
            <a:endParaRPr lang="tr-TR" dirty="0"/>
          </a:p>
        </p:txBody>
      </p:sp>
      <p:pic>
        <p:nvPicPr>
          <p:cNvPr id="7" name="Picture 4" descr="https://img-lcwaikiki.mncdn.com/mnpadding/1200/1600/ffffff/pim/productimages/20242/7396620/v1/l_20242-w4eq19z1-shp_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342" y="1541192"/>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24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Jean Pantolon</a:t>
            </a:r>
          </a:p>
          <a:p>
            <a:r>
              <a:rPr lang="tr-TR" dirty="0" smtClean="0"/>
              <a:t>6-11 </a:t>
            </a:r>
            <a:r>
              <a:rPr lang="tr-TR" dirty="0"/>
              <a:t>Yaş Gurubu:</a:t>
            </a:r>
          </a:p>
          <a:p>
            <a:r>
              <a:rPr lang="tr-TR" dirty="0" smtClean="0"/>
              <a:t>7 yaş </a:t>
            </a:r>
            <a:r>
              <a:rPr lang="tr-TR" dirty="0"/>
              <a:t> </a:t>
            </a:r>
          </a:p>
          <a:p>
            <a:r>
              <a:rPr lang="tr-TR" dirty="0"/>
              <a:t>Satış Fiyatı </a:t>
            </a:r>
          </a:p>
          <a:p>
            <a:r>
              <a:rPr lang="tr-TR" dirty="0" smtClean="0"/>
              <a:t>549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Alt Giyim</a:t>
            </a:r>
            <a:endParaRPr lang="tr-TR" dirty="0"/>
          </a:p>
        </p:txBody>
      </p:sp>
      <p:pic>
        <p:nvPicPr>
          <p:cNvPr id="8" name="Picture 2" descr="https://img-lcwaikiki.mncdn.com/mnpadding/600/800/ffffff/pim/productimages/20242/7640840/v1/l_20242-w4iy75z1-507_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858" y="1541192"/>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52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Erkek Çocuk</a:t>
            </a:r>
            <a:endParaRPr lang="tr-TR" dirty="0"/>
          </a:p>
          <a:p>
            <a:r>
              <a:rPr lang="tr-TR" dirty="0" smtClean="0"/>
              <a:t>Erkek Çocuk </a:t>
            </a:r>
          </a:p>
          <a:p>
            <a:r>
              <a:rPr lang="tr-TR" dirty="0" err="1" smtClean="0">
                <a:solidFill>
                  <a:srgbClr val="FF0000"/>
                </a:solidFill>
              </a:rPr>
              <a:t>Sweatshirt</a:t>
            </a:r>
            <a:endParaRPr lang="tr-TR" dirty="0" smtClean="0">
              <a:solidFill>
                <a:srgbClr val="FF0000"/>
              </a:solidFill>
            </a:endParaRPr>
          </a:p>
          <a:p>
            <a:r>
              <a:rPr lang="tr-TR" dirty="0" smtClean="0"/>
              <a:t>6-11 </a:t>
            </a:r>
            <a:r>
              <a:rPr lang="tr-TR" dirty="0"/>
              <a:t>Yaş Gurubu:</a:t>
            </a:r>
          </a:p>
          <a:p>
            <a:r>
              <a:rPr lang="tr-TR" dirty="0"/>
              <a:t>8</a:t>
            </a:r>
            <a:r>
              <a:rPr lang="tr-TR" dirty="0" smtClean="0"/>
              <a:t> yaş </a:t>
            </a:r>
            <a:r>
              <a:rPr lang="tr-TR" dirty="0"/>
              <a:t> </a:t>
            </a:r>
          </a:p>
          <a:p>
            <a:r>
              <a:rPr lang="tr-TR" dirty="0"/>
              <a:t>Satış Fiyatı </a:t>
            </a:r>
          </a:p>
          <a:p>
            <a:r>
              <a:rPr lang="tr-TR" dirty="0" smtClean="0"/>
              <a:t>359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Erkek Çocuk Üst Giyim</a:t>
            </a:r>
            <a:endParaRPr lang="tr-TR" dirty="0"/>
          </a:p>
        </p:txBody>
      </p:sp>
      <p:pic>
        <p:nvPicPr>
          <p:cNvPr id="7" name="Picture 2" descr="https://img-lcwaikiki.mncdn.com/mnpadding/1200/1600/ffffff/pim/productimages/20242/7246263/v1/l_20242-w49476z1-qvk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3928" y="1512309"/>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07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Erkek Çocuk</a:t>
            </a:r>
            <a:endParaRPr lang="tr-TR" dirty="0"/>
          </a:p>
          <a:p>
            <a:r>
              <a:rPr lang="tr-TR" dirty="0" smtClean="0"/>
              <a:t>Erkek Çocuk </a:t>
            </a:r>
          </a:p>
          <a:p>
            <a:r>
              <a:rPr lang="tr-TR" dirty="0" err="1" smtClean="0">
                <a:solidFill>
                  <a:srgbClr val="FF0000"/>
                </a:solidFill>
              </a:rPr>
              <a:t>Sweatshirt</a:t>
            </a:r>
            <a:endParaRPr lang="tr-TR" dirty="0" smtClean="0">
              <a:solidFill>
                <a:srgbClr val="FF0000"/>
              </a:solidFill>
            </a:endParaRPr>
          </a:p>
          <a:p>
            <a:r>
              <a:rPr lang="tr-TR" dirty="0" smtClean="0"/>
              <a:t>6-11 </a:t>
            </a:r>
            <a:r>
              <a:rPr lang="tr-TR" dirty="0"/>
              <a:t>Yaş Gurubu:</a:t>
            </a:r>
          </a:p>
          <a:p>
            <a:r>
              <a:rPr lang="tr-TR" dirty="0" smtClean="0"/>
              <a:t>9 yaş </a:t>
            </a:r>
            <a:r>
              <a:rPr lang="tr-TR" dirty="0"/>
              <a:t> </a:t>
            </a:r>
          </a:p>
          <a:p>
            <a:r>
              <a:rPr lang="tr-TR" dirty="0"/>
              <a:t>Satış Fiyatı </a:t>
            </a:r>
          </a:p>
          <a:p>
            <a:r>
              <a:rPr lang="tr-TR" dirty="0" smtClean="0"/>
              <a:t>359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Erkek Çocuk Üst Giyim</a:t>
            </a:r>
            <a:endParaRPr lang="tr-TR" dirty="0"/>
          </a:p>
        </p:txBody>
      </p:sp>
      <p:pic>
        <p:nvPicPr>
          <p:cNvPr id="8" name="Picture 4" descr="https://img-lcwaikiki.mncdn.com/mnpadding/1200/1600/ffffff/pim/productimages/20232/7053356/v2/l_20232-w3ji22z1-r4w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038" y="1541192"/>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22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Erkek Çocuk</a:t>
            </a:r>
            <a:endParaRPr lang="tr-TR" dirty="0"/>
          </a:p>
          <a:p>
            <a:r>
              <a:rPr lang="tr-TR" dirty="0" smtClean="0"/>
              <a:t>Erkek Çocuk </a:t>
            </a:r>
          </a:p>
          <a:p>
            <a:r>
              <a:rPr lang="tr-TR" dirty="0" smtClean="0">
                <a:solidFill>
                  <a:srgbClr val="FF0000"/>
                </a:solidFill>
              </a:rPr>
              <a:t>Reflektör Detaylı Mont</a:t>
            </a:r>
          </a:p>
          <a:p>
            <a:r>
              <a:rPr lang="tr-TR" dirty="0" smtClean="0"/>
              <a:t>6-11 </a:t>
            </a:r>
            <a:r>
              <a:rPr lang="tr-TR" dirty="0"/>
              <a:t>Yaş Gurubu:</a:t>
            </a:r>
          </a:p>
          <a:p>
            <a:r>
              <a:rPr lang="tr-TR" dirty="0" smtClean="0"/>
              <a:t>10 yaş </a:t>
            </a:r>
            <a:r>
              <a:rPr lang="tr-TR" dirty="0"/>
              <a:t> </a:t>
            </a:r>
          </a:p>
          <a:p>
            <a:r>
              <a:rPr lang="tr-TR" dirty="0"/>
              <a:t>Satış Fiyatı </a:t>
            </a:r>
          </a:p>
          <a:p>
            <a:r>
              <a:rPr lang="tr-TR" dirty="0" smtClean="0"/>
              <a:t>1799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Erkek Çocuk Üst Giyim</a:t>
            </a:r>
            <a:endParaRPr lang="tr-TR" dirty="0"/>
          </a:p>
        </p:txBody>
      </p:sp>
      <p:pic>
        <p:nvPicPr>
          <p:cNvPr id="7" name="Picture 2" descr="LCW Kids Lacivert Kapüşonlu Reflektör Detaylı Erkek Çocuk Mo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342" y="1757510"/>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545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24200"/>
            <a:ext cx="4921135" cy="2585323"/>
          </a:xfrm>
          <a:prstGeom prst="rect">
            <a:avLst/>
          </a:prstGeom>
        </p:spPr>
        <p:txBody>
          <a:bodyPr wrap="square">
            <a:spAutoFit/>
          </a:bodyPr>
          <a:lstStyle/>
          <a:p>
            <a:r>
              <a:rPr lang="tr-TR" b="1" dirty="0" smtClean="0"/>
              <a:t>LCW </a:t>
            </a:r>
            <a:r>
              <a:rPr lang="tr-TR" b="1" dirty="0"/>
              <a:t>:</a:t>
            </a:r>
          </a:p>
          <a:p>
            <a:r>
              <a:rPr lang="tr-TR" dirty="0" smtClean="0"/>
              <a:t>Erkek Çocuk</a:t>
            </a:r>
            <a:endParaRPr lang="tr-TR" dirty="0"/>
          </a:p>
          <a:p>
            <a:r>
              <a:rPr lang="tr-TR" dirty="0" smtClean="0"/>
              <a:t>Erkek Çocuk </a:t>
            </a:r>
          </a:p>
          <a:p>
            <a:r>
              <a:rPr lang="tr-TR" dirty="0" smtClean="0">
                <a:solidFill>
                  <a:srgbClr val="FF0000"/>
                </a:solidFill>
              </a:rPr>
              <a:t>Jean Ceket</a:t>
            </a:r>
          </a:p>
          <a:p>
            <a:r>
              <a:rPr lang="tr-TR" dirty="0" smtClean="0"/>
              <a:t>6-11 </a:t>
            </a:r>
            <a:r>
              <a:rPr lang="tr-TR" dirty="0"/>
              <a:t>Yaş Gurubu:</a:t>
            </a:r>
          </a:p>
          <a:p>
            <a:r>
              <a:rPr lang="tr-TR" dirty="0"/>
              <a:t>9</a:t>
            </a:r>
            <a:r>
              <a:rPr lang="tr-TR" dirty="0" smtClean="0"/>
              <a:t> yaş </a:t>
            </a:r>
            <a:r>
              <a:rPr lang="tr-TR" dirty="0"/>
              <a:t> </a:t>
            </a:r>
          </a:p>
          <a:p>
            <a:r>
              <a:rPr lang="tr-TR" dirty="0"/>
              <a:t>Satış Fiyatı </a:t>
            </a:r>
          </a:p>
          <a:p>
            <a:r>
              <a:rPr lang="tr-TR" dirty="0" smtClean="0"/>
              <a:t>699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Erkek Çocuk Üst Giyim</a:t>
            </a:r>
            <a:endParaRPr lang="tr-TR" dirty="0"/>
          </a:p>
        </p:txBody>
      </p:sp>
      <p:pic>
        <p:nvPicPr>
          <p:cNvPr id="8" name="Picture 2" descr="https://img-lcwaikiki.mncdn.com/mnpadding/1200/1600/ffffff/pim/productimages/20242/7585024/v1/l_20242-w4ia98z4-507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342" y="1541192"/>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6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5" name="Dikdörtgen 4"/>
          <p:cNvSpPr/>
          <p:nvPr/>
        </p:nvSpPr>
        <p:spPr>
          <a:xfrm>
            <a:off x="781396" y="1970117"/>
            <a:ext cx="8803179" cy="2308324"/>
          </a:xfrm>
          <a:prstGeom prst="rect">
            <a:avLst/>
          </a:prstGeom>
        </p:spPr>
        <p:txBody>
          <a:bodyPr wrap="square">
            <a:spAutoFit/>
          </a:bodyPr>
          <a:lstStyle/>
          <a:p>
            <a:r>
              <a:rPr lang="tr-TR" dirty="0"/>
              <a:t>Pazarın </a:t>
            </a:r>
            <a:r>
              <a:rPr lang="tr-TR" dirty="0" err="1"/>
              <a:t>Geleceği:Türkiye’de</a:t>
            </a:r>
            <a:r>
              <a:rPr lang="tr-TR" dirty="0"/>
              <a:t> her yıl 1 milyonun üzerinde bebek doğmaktadır. Bu durum, bebek ve çocuk giyim sektörünün büyüme potansiyelini artırmaktadır. Bilinçlenen ebeveynlerin etkisiyle, bebek tekstili 3,7 milyar TL’lik hacimle bebek ürünleri kategorisinde en yüksek paya sahip olan sektör haline gelmiştir. ￼Sonuç olarak, Türkiye’deki çocuk giyim pazarı, hem iç tüketim hem de ihracat açısından büyüme potansiyeline sahiptir. Tüketici tercihlerindeki değişimler ve üretim kapasitesi, sektörün gelecekteki gelişimini olumlu yönde etkilemektedir.</a:t>
            </a:r>
          </a:p>
          <a:p>
            <a:endParaRPr lang="tr-TR" dirty="0"/>
          </a:p>
        </p:txBody>
      </p:sp>
    </p:spTree>
    <p:extLst>
      <p:ext uri="{BB962C8B-B14F-4D97-AF65-F5344CB8AC3E}">
        <p14:creationId xmlns:p14="http://schemas.microsoft.com/office/powerpoint/2010/main" val="1174413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40826"/>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Elbise</a:t>
            </a:r>
          </a:p>
          <a:p>
            <a:r>
              <a:rPr lang="tr-TR" dirty="0" smtClean="0"/>
              <a:t>6-11 </a:t>
            </a:r>
            <a:r>
              <a:rPr lang="tr-TR" dirty="0"/>
              <a:t>Yaş Gurubu:</a:t>
            </a:r>
          </a:p>
          <a:p>
            <a:r>
              <a:rPr lang="tr-TR" dirty="0" smtClean="0"/>
              <a:t>7 yaş </a:t>
            </a:r>
            <a:r>
              <a:rPr lang="tr-TR" dirty="0"/>
              <a:t> </a:t>
            </a:r>
          </a:p>
          <a:p>
            <a:r>
              <a:rPr lang="tr-TR" dirty="0"/>
              <a:t>Satış Fiyatı </a:t>
            </a:r>
          </a:p>
          <a:p>
            <a:r>
              <a:rPr lang="tr-TR" dirty="0" smtClean="0"/>
              <a:t>440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Üst Giyim</a:t>
            </a:r>
            <a:endParaRPr lang="tr-TR" dirty="0"/>
          </a:p>
        </p:txBody>
      </p:sp>
      <p:pic>
        <p:nvPicPr>
          <p:cNvPr id="7" name="Picture 2" descr="MSHB&amp;G Poppy Çiçekli Gri Kız Çocuk Elb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342" y="1757510"/>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0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40826"/>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Tulum</a:t>
            </a:r>
          </a:p>
          <a:p>
            <a:r>
              <a:rPr lang="tr-TR" dirty="0" smtClean="0"/>
              <a:t>1-5 </a:t>
            </a:r>
            <a:r>
              <a:rPr lang="tr-TR" dirty="0"/>
              <a:t>Yaş Gurubu:</a:t>
            </a:r>
          </a:p>
          <a:p>
            <a:r>
              <a:rPr lang="tr-TR" dirty="0" smtClean="0"/>
              <a:t>1 yaş </a:t>
            </a:r>
            <a:r>
              <a:rPr lang="tr-TR" dirty="0"/>
              <a:t> </a:t>
            </a:r>
          </a:p>
          <a:p>
            <a:r>
              <a:rPr lang="tr-TR" dirty="0"/>
              <a:t>Satış Fiyatı </a:t>
            </a:r>
          </a:p>
          <a:p>
            <a:r>
              <a:rPr lang="tr-TR" dirty="0" smtClean="0"/>
              <a:t>1995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Üst Giyim</a:t>
            </a:r>
            <a:endParaRPr lang="tr-TR" dirty="0"/>
          </a:p>
        </p:txBody>
      </p:sp>
      <p:pic>
        <p:nvPicPr>
          <p:cNvPr id="8" name="İçerik Yer Tutucusu 3" descr="Kız Bebek Desenli Peluş Yeşil Tulum"/>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3779" y="1512309"/>
            <a:ext cx="2900892" cy="4351338"/>
          </a:xfrm>
          <a:prstGeom prst="rect">
            <a:avLst/>
          </a:prstGeom>
          <a:noFill/>
          <a:ln>
            <a:noFill/>
          </a:ln>
        </p:spPr>
      </p:pic>
    </p:spTree>
    <p:extLst>
      <p:ext uri="{BB962C8B-B14F-4D97-AF65-F5344CB8AC3E}">
        <p14:creationId xmlns:p14="http://schemas.microsoft.com/office/powerpoint/2010/main" val="1532622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40826"/>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Elbise</a:t>
            </a:r>
          </a:p>
          <a:p>
            <a:r>
              <a:rPr lang="tr-TR" dirty="0" smtClean="0"/>
              <a:t>1-5 </a:t>
            </a:r>
            <a:r>
              <a:rPr lang="tr-TR" dirty="0"/>
              <a:t>Yaş Gurubu:</a:t>
            </a:r>
          </a:p>
          <a:p>
            <a:r>
              <a:rPr lang="tr-TR" dirty="0"/>
              <a:t>3</a:t>
            </a:r>
            <a:r>
              <a:rPr lang="tr-TR" dirty="0" smtClean="0"/>
              <a:t> yaş </a:t>
            </a:r>
            <a:r>
              <a:rPr lang="tr-TR" dirty="0"/>
              <a:t> </a:t>
            </a:r>
          </a:p>
          <a:p>
            <a:r>
              <a:rPr lang="tr-TR" dirty="0"/>
              <a:t>Satış Fiyatı </a:t>
            </a:r>
          </a:p>
          <a:p>
            <a:r>
              <a:rPr lang="tr-TR" dirty="0" smtClean="0"/>
              <a:t>1999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Üst Giyim</a:t>
            </a:r>
            <a:endParaRPr lang="tr-TR" dirty="0"/>
          </a:p>
        </p:txBody>
      </p:sp>
      <p:pic>
        <p:nvPicPr>
          <p:cNvPr id="7" name="İçerik Yer Tutucusu 3" descr="Kız Çocuk Eteği Kabarık Siyah Elbis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662" y="1218795"/>
            <a:ext cx="4060035" cy="4800643"/>
          </a:xfrm>
          <a:prstGeom prst="rect">
            <a:avLst/>
          </a:prstGeom>
          <a:noFill/>
          <a:ln>
            <a:noFill/>
          </a:ln>
        </p:spPr>
      </p:pic>
    </p:spTree>
    <p:extLst>
      <p:ext uri="{BB962C8B-B14F-4D97-AF65-F5344CB8AC3E}">
        <p14:creationId xmlns:p14="http://schemas.microsoft.com/office/powerpoint/2010/main" val="3522127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40826"/>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Elbise</a:t>
            </a:r>
          </a:p>
          <a:p>
            <a:r>
              <a:rPr lang="tr-TR" dirty="0" smtClean="0"/>
              <a:t>1-5 </a:t>
            </a:r>
            <a:r>
              <a:rPr lang="tr-TR" dirty="0"/>
              <a:t>Yaş Gurubu:</a:t>
            </a:r>
          </a:p>
          <a:p>
            <a:r>
              <a:rPr lang="tr-TR" dirty="0" smtClean="0"/>
              <a:t>4 yaş </a:t>
            </a:r>
            <a:r>
              <a:rPr lang="tr-TR" dirty="0"/>
              <a:t> </a:t>
            </a:r>
          </a:p>
          <a:p>
            <a:r>
              <a:rPr lang="tr-TR" dirty="0"/>
              <a:t>Satış Fiyatı </a:t>
            </a:r>
          </a:p>
          <a:p>
            <a:r>
              <a:rPr lang="tr-TR" dirty="0" smtClean="0"/>
              <a:t>1795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Üst Giyim</a:t>
            </a:r>
            <a:endParaRPr lang="tr-TR" dirty="0"/>
          </a:p>
        </p:txBody>
      </p:sp>
      <p:pic>
        <p:nvPicPr>
          <p:cNvPr id="8" name="İçerik Yer Tutucusu 3" descr="Kız Bebek Baskılı Kot Mavi Elbis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234" y="1512309"/>
            <a:ext cx="2900892" cy="4351338"/>
          </a:xfrm>
          <a:prstGeom prst="rect">
            <a:avLst/>
          </a:prstGeom>
          <a:noFill/>
          <a:ln>
            <a:noFill/>
          </a:ln>
        </p:spPr>
      </p:pic>
    </p:spTree>
    <p:extLst>
      <p:ext uri="{BB962C8B-B14F-4D97-AF65-F5344CB8AC3E}">
        <p14:creationId xmlns:p14="http://schemas.microsoft.com/office/powerpoint/2010/main" val="3936618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856903" y="2440826"/>
            <a:ext cx="4921135" cy="2585323"/>
          </a:xfrm>
          <a:prstGeom prst="rect">
            <a:avLst/>
          </a:prstGeom>
        </p:spPr>
        <p:txBody>
          <a:bodyPr wrap="square">
            <a:spAutoFit/>
          </a:bodyPr>
          <a:lstStyle/>
          <a:p>
            <a:r>
              <a:rPr lang="tr-TR" b="1" dirty="0" smtClean="0"/>
              <a:t>LCW </a:t>
            </a:r>
            <a:r>
              <a:rPr lang="tr-TR" b="1" dirty="0"/>
              <a:t>:</a:t>
            </a:r>
          </a:p>
          <a:p>
            <a:r>
              <a:rPr lang="tr-TR" dirty="0" smtClean="0"/>
              <a:t>Kız Çocuk</a:t>
            </a:r>
            <a:endParaRPr lang="tr-TR" dirty="0"/>
          </a:p>
          <a:p>
            <a:r>
              <a:rPr lang="tr-TR" dirty="0" smtClean="0"/>
              <a:t>Kız Çocuk </a:t>
            </a:r>
          </a:p>
          <a:p>
            <a:r>
              <a:rPr lang="tr-TR" dirty="0" smtClean="0">
                <a:solidFill>
                  <a:srgbClr val="FF0000"/>
                </a:solidFill>
              </a:rPr>
              <a:t>Denim Etek</a:t>
            </a:r>
          </a:p>
          <a:p>
            <a:r>
              <a:rPr lang="tr-TR" dirty="0" smtClean="0"/>
              <a:t>1-5 </a:t>
            </a:r>
            <a:r>
              <a:rPr lang="tr-TR" dirty="0"/>
              <a:t>Yaş Gurubu:</a:t>
            </a:r>
          </a:p>
          <a:p>
            <a:r>
              <a:rPr lang="tr-TR" dirty="0"/>
              <a:t>3</a:t>
            </a:r>
            <a:r>
              <a:rPr lang="tr-TR" dirty="0" smtClean="0"/>
              <a:t> yaş </a:t>
            </a:r>
            <a:r>
              <a:rPr lang="tr-TR" dirty="0"/>
              <a:t> </a:t>
            </a:r>
          </a:p>
          <a:p>
            <a:r>
              <a:rPr lang="tr-TR" dirty="0"/>
              <a:t>Satış Fiyatı </a:t>
            </a:r>
          </a:p>
          <a:p>
            <a:r>
              <a:rPr lang="tr-TR" dirty="0" smtClean="0"/>
              <a:t>395 </a:t>
            </a:r>
            <a:r>
              <a:rPr lang="tr-TR" dirty="0"/>
              <a:t>TL</a:t>
            </a:r>
          </a:p>
          <a:p>
            <a:endParaRPr lang="tr-TR" dirty="0"/>
          </a:p>
        </p:txBody>
      </p:sp>
      <p:sp>
        <p:nvSpPr>
          <p:cNvPr id="3" name="Dikdörtgen 2"/>
          <p:cNvSpPr/>
          <p:nvPr/>
        </p:nvSpPr>
        <p:spPr>
          <a:xfrm>
            <a:off x="856903" y="1142977"/>
            <a:ext cx="6096000" cy="369332"/>
          </a:xfrm>
          <a:prstGeom prst="rect">
            <a:avLst/>
          </a:prstGeom>
        </p:spPr>
        <p:txBody>
          <a:bodyPr>
            <a:spAutoFit/>
          </a:bodyPr>
          <a:lstStyle/>
          <a:p>
            <a:r>
              <a:rPr lang="tr-TR" b="1" dirty="0" smtClean="0"/>
              <a:t>LCW: </a:t>
            </a:r>
            <a:r>
              <a:rPr lang="tr-TR" dirty="0" smtClean="0"/>
              <a:t>Kız Çocuk Alt Giyim</a:t>
            </a:r>
            <a:endParaRPr lang="tr-TR" dirty="0"/>
          </a:p>
        </p:txBody>
      </p:sp>
      <p:pic>
        <p:nvPicPr>
          <p:cNvPr id="7" name="İçerik Yer Tutucusu 3" descr="Kız Çocuk Özel Asimetrik Kesim Mavi Kot Etek"/>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234" y="1557818"/>
            <a:ext cx="2900892" cy="4351338"/>
          </a:xfrm>
          <a:prstGeom prst="rect">
            <a:avLst/>
          </a:prstGeom>
          <a:noFill/>
          <a:ln>
            <a:noFill/>
          </a:ln>
        </p:spPr>
      </p:pic>
    </p:spTree>
    <p:extLst>
      <p:ext uri="{BB962C8B-B14F-4D97-AF65-F5344CB8AC3E}">
        <p14:creationId xmlns:p14="http://schemas.microsoft.com/office/powerpoint/2010/main" val="2461750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3" name="Dikdörtgen 2"/>
          <p:cNvSpPr/>
          <p:nvPr/>
        </p:nvSpPr>
        <p:spPr>
          <a:xfrm>
            <a:off x="781396" y="1324094"/>
            <a:ext cx="5228098" cy="369332"/>
          </a:xfrm>
          <a:prstGeom prst="rect">
            <a:avLst/>
          </a:prstGeom>
        </p:spPr>
        <p:txBody>
          <a:bodyPr wrap="none">
            <a:spAutoFit/>
          </a:bodyPr>
          <a:lstStyle/>
          <a:p>
            <a:r>
              <a:rPr lang="tr-TR" dirty="0"/>
              <a:t>TÜRKİYEDEKİ EN YAYGIN ÇOCUK KIYAFET TÜRLERİ</a:t>
            </a:r>
          </a:p>
        </p:txBody>
      </p:sp>
      <p:sp>
        <p:nvSpPr>
          <p:cNvPr id="6" name="Dikdörtgen 5"/>
          <p:cNvSpPr/>
          <p:nvPr/>
        </p:nvSpPr>
        <p:spPr>
          <a:xfrm>
            <a:off x="781396" y="2183674"/>
            <a:ext cx="8620298" cy="3139321"/>
          </a:xfrm>
          <a:prstGeom prst="rect">
            <a:avLst/>
          </a:prstGeom>
        </p:spPr>
        <p:txBody>
          <a:bodyPr wrap="square">
            <a:spAutoFit/>
          </a:bodyPr>
          <a:lstStyle/>
          <a:p>
            <a:r>
              <a:rPr lang="tr-TR" dirty="0"/>
              <a:t>Türkiye’de çocuk giyim sektörü, geniş ürün yelpazesiyle ebeveynlerin ve çocukların ihtiyaçlarını karşılamaktadır. En yaygın çocuk kıyafetleri şunlardır:</a:t>
            </a:r>
          </a:p>
          <a:p>
            <a:r>
              <a:rPr lang="tr-TR" dirty="0"/>
              <a:t>1. Tulumlar ve Zıbınlar: Özellikle bebekler için tercih edilen tulumlar ve zıbınlar, rahatlık ve pratiklik sunar. Farklı renk ve desen seçenekleriyle piyasada bulunurlar. </a:t>
            </a:r>
          </a:p>
          <a:p>
            <a:r>
              <a:rPr lang="tr-TR" dirty="0"/>
              <a:t>￼2. Elbiseler ve Etekler: Kız çocukları için elbiseler ve etekler, günlük kullanımın yanı sıra özel günlerde de sıkça tercih edilir. Çiçekli, desenli, dantelli ve fırfırlı tasarımlar popülerdir. ￼</a:t>
            </a:r>
          </a:p>
          <a:p>
            <a:r>
              <a:rPr lang="tr-TR" dirty="0"/>
              <a:t>3. Pantolonlar ve Şortlar: Erkek ve kız çocukları için pantolonlar ve şortlar, hareket özgürlüğü sağlaması nedeniyle yaygın olarak kullanılır. Jean, keten ve pamuklu kumaşlardan üretilen modeller mevcuttur. ￼</a:t>
            </a:r>
            <a:endParaRPr lang="tr-TR" dirty="0"/>
          </a:p>
        </p:txBody>
      </p:sp>
    </p:spTree>
    <p:extLst>
      <p:ext uri="{BB962C8B-B14F-4D97-AF65-F5344CB8AC3E}">
        <p14:creationId xmlns:p14="http://schemas.microsoft.com/office/powerpoint/2010/main" val="3258030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781396" y="2183674"/>
            <a:ext cx="8620298" cy="2308324"/>
          </a:xfrm>
          <a:prstGeom prst="rect">
            <a:avLst/>
          </a:prstGeom>
        </p:spPr>
        <p:txBody>
          <a:bodyPr wrap="square">
            <a:spAutoFit/>
          </a:bodyPr>
          <a:lstStyle/>
          <a:p>
            <a:r>
              <a:rPr lang="tr-TR" dirty="0"/>
              <a:t>4. Tişörtler ve Gömlekler: Her yaş grubundaki çocuklar için tişörtler ve gömlekler, günlük giyimde en çok tercih edilen parçalardır. Renkli, baskılı ve desenli seçenekler geniş bir yelpazede sunulmaktadır. ￼</a:t>
            </a:r>
          </a:p>
          <a:p>
            <a:endParaRPr lang="tr-TR" dirty="0"/>
          </a:p>
          <a:p>
            <a:r>
              <a:rPr lang="tr-TR" dirty="0"/>
              <a:t>5. Montlar ve Ceketler: Soğuk havalarda çocukları korumak için montlar ve ceketler vazgeçilmezdir. Farklı kalınlık ve tasarımlarda üretilen bu ürünler, fonksiyonellik ve şıklığı bir arada sunar. ￼</a:t>
            </a:r>
          </a:p>
          <a:p>
            <a:endParaRPr lang="tr-TR" dirty="0"/>
          </a:p>
        </p:txBody>
      </p:sp>
    </p:spTree>
    <p:extLst>
      <p:ext uri="{BB962C8B-B14F-4D97-AF65-F5344CB8AC3E}">
        <p14:creationId xmlns:p14="http://schemas.microsoft.com/office/powerpoint/2010/main" val="255941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781396" y="2183674"/>
            <a:ext cx="8620298" cy="2308324"/>
          </a:xfrm>
          <a:prstGeom prst="rect">
            <a:avLst/>
          </a:prstGeom>
        </p:spPr>
        <p:txBody>
          <a:bodyPr wrap="square">
            <a:spAutoFit/>
          </a:bodyPr>
          <a:lstStyle/>
          <a:p>
            <a:r>
              <a:rPr lang="tr-TR" dirty="0"/>
              <a:t>6. Ayakkabılar: Çocukların ayak sağlığı için uygun ayakkabı seçimi önemlidir. Spor ayakkabılar, sandaletler, botlar ve terlikler gibi çeşitli modeller bulunmaktadır. </a:t>
            </a:r>
          </a:p>
          <a:p>
            <a:r>
              <a:rPr lang="tr-TR" dirty="0"/>
              <a:t>￼7. Aksesuarlar: Şapka, bere, eldiven, çorap ve atkı gibi aksesuarlar, hem işlevsel hem de estetik amaçlarla kullanılır. Özellikle kış aylarında bu ürünlere talep artmaktadır. ￼Bu ürünler, çocukların yaş gruplarına, cinsiyetlerine ve mevsimsel ihtiyaçlarına göre çeşitlenmektedir. Türkiye’deki çocuk giyim markaları, bu geniş ürün yelpazesiyle tüketicilere hizmet vermektedir.</a:t>
            </a:r>
          </a:p>
          <a:p>
            <a:endParaRPr lang="tr-TR" dirty="0"/>
          </a:p>
        </p:txBody>
      </p:sp>
    </p:spTree>
    <p:extLst>
      <p:ext uri="{BB962C8B-B14F-4D97-AF65-F5344CB8AC3E}">
        <p14:creationId xmlns:p14="http://schemas.microsoft.com/office/powerpoint/2010/main" val="269788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781396" y="2183674"/>
            <a:ext cx="8620298" cy="2031325"/>
          </a:xfrm>
          <a:prstGeom prst="rect">
            <a:avLst/>
          </a:prstGeom>
        </p:spPr>
        <p:txBody>
          <a:bodyPr wrap="square">
            <a:spAutoFit/>
          </a:bodyPr>
          <a:lstStyle/>
          <a:p>
            <a:r>
              <a:rPr lang="tr-TR" dirty="0"/>
              <a:t>Çocuk giyiminde kıyafetlerin detayları, hem estetik hem de fonksiyonellik açısından büyük önem taşır. Bu detaylar, çocukların rahatlığını, güvenliğini ve tarzını etkiler. İşte çocuk kıyafetlerinde dikkat edilmesi gereken başlıca detaylar:</a:t>
            </a:r>
          </a:p>
          <a:p>
            <a:r>
              <a:rPr lang="tr-TR" dirty="0"/>
              <a:t>1. Kumaş </a:t>
            </a:r>
            <a:r>
              <a:rPr lang="tr-TR" dirty="0" err="1"/>
              <a:t>Seçimi:Çocukların</a:t>
            </a:r>
            <a:r>
              <a:rPr lang="tr-TR" dirty="0"/>
              <a:t> hassas ciltleri için doğal ve nefes alabilir kumaşlar tercih edilmelidir. Pamuk, keten ve bambu gibi malzemeler, cilt dostu ve rahat kullanım sağlar. Ayrıca, kumaşın esnekliği, çocukların hareket özgürlüğünü destekler.</a:t>
            </a:r>
            <a:endParaRPr lang="tr-TR" dirty="0"/>
          </a:p>
        </p:txBody>
      </p:sp>
      <p:sp>
        <p:nvSpPr>
          <p:cNvPr id="3" name="Dikdörtgen 2"/>
          <p:cNvSpPr/>
          <p:nvPr/>
        </p:nvSpPr>
        <p:spPr>
          <a:xfrm>
            <a:off x="781396" y="1171393"/>
            <a:ext cx="5228932" cy="369332"/>
          </a:xfrm>
          <a:prstGeom prst="rect">
            <a:avLst/>
          </a:prstGeom>
        </p:spPr>
        <p:txBody>
          <a:bodyPr wrap="none">
            <a:spAutoFit/>
          </a:bodyPr>
          <a:lstStyle/>
          <a:p>
            <a:r>
              <a:rPr lang="tr-TR" dirty="0"/>
              <a:t>ÇOCUK BEDEN GRUPLARI İÇİN KIYAFET DETAYLARI</a:t>
            </a:r>
          </a:p>
        </p:txBody>
      </p:sp>
    </p:spTree>
    <p:extLst>
      <p:ext uri="{BB962C8B-B14F-4D97-AF65-F5344CB8AC3E}">
        <p14:creationId xmlns:p14="http://schemas.microsoft.com/office/powerpoint/2010/main" val="2877016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781396" y="2183674"/>
            <a:ext cx="8620298" cy="1754326"/>
          </a:xfrm>
          <a:prstGeom prst="rect">
            <a:avLst/>
          </a:prstGeom>
        </p:spPr>
        <p:txBody>
          <a:bodyPr wrap="square">
            <a:spAutoFit/>
          </a:bodyPr>
          <a:lstStyle/>
          <a:p>
            <a:r>
              <a:rPr lang="tr-TR" dirty="0"/>
              <a:t>2. Dikiş ve Kesim: Dikişlerin sağlam ve düzgün olması, kıyafetin dayanıklılığını artırır. Ayrıca, iç dikişlerin yumuşak olması, tahrişi önler. Rahat ve bol kesimler, çocukların hareket kabiliyetini kısıtlamadan konfor sağlar.</a:t>
            </a:r>
          </a:p>
          <a:p>
            <a:r>
              <a:rPr lang="tr-TR" dirty="0"/>
              <a:t>3. Güvenlik </a:t>
            </a:r>
            <a:r>
              <a:rPr lang="tr-TR" dirty="0" err="1"/>
              <a:t>Detayları:Küçük</a:t>
            </a:r>
            <a:r>
              <a:rPr lang="tr-TR" dirty="0"/>
              <a:t> düğmeler, boncuklar veya süslemeler, boğulma riski oluşturabileceğinden dikkatle seçilmelidir. Ayrıca, fermuarların üst kısımlarında koruyucu kapaklar bulunması, cildin sıkışmasını engeller.</a:t>
            </a:r>
            <a:endParaRPr lang="tr-TR" dirty="0"/>
          </a:p>
        </p:txBody>
      </p:sp>
    </p:spTree>
    <p:extLst>
      <p:ext uri="{BB962C8B-B14F-4D97-AF65-F5344CB8AC3E}">
        <p14:creationId xmlns:p14="http://schemas.microsoft.com/office/powerpoint/2010/main" val="3391551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1396" y="685800"/>
            <a:ext cx="4862946" cy="211976"/>
          </a:xfrm>
        </p:spPr>
        <p:txBody>
          <a:bodyPr>
            <a:normAutofit fontScale="90000"/>
          </a:bodyPr>
          <a:lstStyle/>
          <a:p>
            <a:r>
              <a:rPr lang="tr-TR" sz="1200" dirty="0" smtClean="0">
                <a:solidFill>
                  <a:srgbClr val="FF0000"/>
                </a:solidFill>
              </a:rPr>
              <a:t>İZMİR-BORNOVA MİMAR SİNAN MESLEKİ VE TEKNİK ANADOLU LİSESİ</a:t>
            </a:r>
            <a:endParaRPr lang="tr-TR" sz="1200" dirty="0">
              <a:solidFill>
                <a:srgbClr val="FF0000"/>
              </a:solidFill>
            </a:endParaRPr>
          </a:p>
        </p:txBody>
      </p:sp>
      <p:sp>
        <p:nvSpPr>
          <p:cNvPr id="4" name="Unvan 1"/>
          <p:cNvSpPr txBox="1">
            <a:spLocks/>
          </p:cNvSpPr>
          <p:nvPr/>
        </p:nvSpPr>
        <p:spPr>
          <a:xfrm>
            <a:off x="5480858" y="685800"/>
            <a:ext cx="3729645" cy="211976"/>
          </a:xfrm>
          <a:prstGeom prst="rect">
            <a:avLst/>
          </a:prstGeom>
          <a:effectLst/>
        </p:spPr>
        <p:txBody>
          <a:bodyPr vert="horz" lIns="91440" tIns="45720" rIns="91440" bIns="45720" rtlCol="0" anchor="b">
            <a:normAutofit fontScale="75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200" dirty="0" smtClean="0">
                <a:solidFill>
                  <a:srgbClr val="FF0000"/>
                </a:solidFill>
              </a:rPr>
              <a:t>BIGS-BÜYÜKTEN KÜÇÜĞE DOĞRU</a:t>
            </a:r>
            <a:endParaRPr lang="tr-TR" sz="1200" dirty="0">
              <a:solidFill>
                <a:srgbClr val="FF0000"/>
              </a:solidFill>
            </a:endParaRPr>
          </a:p>
        </p:txBody>
      </p:sp>
      <p:sp>
        <p:nvSpPr>
          <p:cNvPr id="6" name="Dikdörtgen 5"/>
          <p:cNvSpPr/>
          <p:nvPr/>
        </p:nvSpPr>
        <p:spPr>
          <a:xfrm>
            <a:off x="781396" y="2183674"/>
            <a:ext cx="8620298" cy="1754326"/>
          </a:xfrm>
          <a:prstGeom prst="rect">
            <a:avLst/>
          </a:prstGeom>
        </p:spPr>
        <p:txBody>
          <a:bodyPr wrap="square">
            <a:spAutoFit/>
          </a:bodyPr>
          <a:lstStyle/>
          <a:p>
            <a:r>
              <a:rPr lang="tr-TR" dirty="0"/>
              <a:t>4. Renk ve </a:t>
            </a:r>
            <a:r>
              <a:rPr lang="tr-TR" dirty="0" err="1"/>
              <a:t>Desenler:Canlı</a:t>
            </a:r>
            <a:r>
              <a:rPr lang="tr-TR" dirty="0"/>
              <a:t> renkler ve eğlenceli desenler, çocukların ilgisini çeker ve onların tarzını yansıtır. Ancak, kullanılan boyaların </a:t>
            </a:r>
            <a:r>
              <a:rPr lang="tr-TR" dirty="0" err="1"/>
              <a:t>toksik</a:t>
            </a:r>
            <a:r>
              <a:rPr lang="tr-TR" dirty="0"/>
              <a:t> olmamasına dikkat edilmelidir. ￼</a:t>
            </a:r>
          </a:p>
          <a:p>
            <a:r>
              <a:rPr lang="tr-TR" dirty="0"/>
              <a:t>5. Fonksiyonel </a:t>
            </a:r>
            <a:r>
              <a:rPr lang="tr-TR" dirty="0" err="1"/>
              <a:t>Özellikler:Ayarlanabilir</a:t>
            </a:r>
            <a:r>
              <a:rPr lang="tr-TR" dirty="0"/>
              <a:t> bel bantları, çıtçıtlı omuzlar veya genişleyen manşetler gibi detaylar, kıyafetin kullanım ömrünü uzatır ve çocuğun büyümesine uyum sağlar.</a:t>
            </a:r>
            <a:endParaRPr lang="tr-TR" dirty="0"/>
          </a:p>
        </p:txBody>
      </p:sp>
    </p:spTree>
    <p:extLst>
      <p:ext uri="{BB962C8B-B14F-4D97-AF65-F5344CB8AC3E}">
        <p14:creationId xmlns:p14="http://schemas.microsoft.com/office/powerpoint/2010/main" val="979305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84</TotalTime>
  <Words>1706</Words>
  <Application>Microsoft Office PowerPoint</Application>
  <PresentationFormat>Geniş ekran</PresentationFormat>
  <Paragraphs>309</Paragraphs>
  <Slides>34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Trebuchet MS</vt:lpstr>
      <vt:lpstr>Wingdings 3</vt:lpstr>
      <vt:lpstr>Yüzeyler</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lpstr>İZMİR-BORNOVA MİMAR SİNAN MESLEKİ VE TEKNİK ANADOLU LİSESİ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BORNOVA MİMAR SİNAN MESLEKİ VE TEKNİK ANADOLU LİSESİ</dc:title>
  <dc:creator>yz</dc:creator>
  <cp:lastModifiedBy>yz</cp:lastModifiedBy>
  <cp:revision>7</cp:revision>
  <dcterms:created xsi:type="dcterms:W3CDTF">2024-11-21T07:02:46Z</dcterms:created>
  <dcterms:modified xsi:type="dcterms:W3CDTF">2024-11-21T08:27:12Z</dcterms:modified>
</cp:coreProperties>
</file>